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91" r:id="rId4"/>
    <p:sldId id="290" r:id="rId5"/>
    <p:sldId id="258" r:id="rId6"/>
    <p:sldId id="259" r:id="rId7"/>
    <p:sldId id="281" r:id="rId8"/>
    <p:sldId id="283" r:id="rId9"/>
    <p:sldId id="292" r:id="rId10"/>
    <p:sldId id="279"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1pPr>
    <a:lvl2pPr marL="0" marR="0" indent="2286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2pPr>
    <a:lvl3pPr marL="0" marR="0" indent="4572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3pPr>
    <a:lvl4pPr marL="0" marR="0" indent="6858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4pPr>
    <a:lvl5pPr marL="0" marR="0" indent="9144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5pPr>
    <a:lvl6pPr marL="0" marR="0" indent="11430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6pPr>
    <a:lvl7pPr marL="0" marR="0" indent="13716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7pPr>
    <a:lvl8pPr marL="0" marR="0" indent="16002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8pPr>
    <a:lvl9pPr marL="0" marR="0" indent="18288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22" autoAdjust="0"/>
    <p:restoredTop sz="94660"/>
  </p:normalViewPr>
  <p:slideViewPr>
    <p:cSldViewPr snapToGrid="0">
      <p:cViewPr varScale="1">
        <p:scale>
          <a:sx n="54" d="100"/>
          <a:sy n="54" d="100"/>
        </p:scale>
        <p:origin x="150"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1143000" y="685800"/>
            <a:ext cx="4572000" cy="3429000"/>
          </a:xfrm>
          <a:prstGeom prst="rect">
            <a:avLst/>
          </a:prstGeom>
        </p:spPr>
        <p:txBody>
          <a:bodyPr/>
          <a:lstStyle/>
          <a:p>
            <a:endParaRPr/>
          </a:p>
        </p:txBody>
      </p:sp>
      <p:sp>
        <p:nvSpPr>
          <p:cNvPr id="161" name="Shape 1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Blue">
    <p:bg>
      <p:bgPr>
        <a:solidFill>
          <a:srgbClr val="862EE4"/>
        </a:solidFill>
        <a:effectLst/>
      </p:bgPr>
    </p:bg>
    <p:spTree>
      <p:nvGrpSpPr>
        <p:cNvPr id="1" name=""/>
        <p:cNvGrpSpPr/>
        <p:nvPr/>
      </p:nvGrpSpPr>
      <p:grpSpPr>
        <a:xfrm>
          <a:off x="0" y="0"/>
          <a:ext cx="0" cy="0"/>
          <a:chOff x="0" y="0"/>
          <a:chExt cx="0" cy="0"/>
        </a:xfrm>
      </p:grpSpPr>
      <p:pic>
        <p:nvPicPr>
          <p:cNvPr id="27" name="2-Divider.jpg" descr="2-Divider.jp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8" name="Line"/>
          <p:cNvSpPr/>
          <p:nvPr/>
        </p:nvSpPr>
        <p:spPr>
          <a:xfrm flipV="1">
            <a:off x="634999" y="1756370"/>
            <a:ext cx="2" cy="10100806"/>
          </a:xfrm>
          <a:prstGeom prst="line">
            <a:avLst/>
          </a:prstGeom>
          <a:ln w="6350">
            <a:solidFill>
              <a:srgbClr val="FFFFFF">
                <a:alpha val="74680"/>
              </a:srgbClr>
            </a:solidFill>
            <a:miter lim="400000"/>
          </a:ln>
        </p:spPr>
        <p:txBody>
          <a:bodyPr lIns="0" tIns="0" rIns="0" bIns="0" anchor="ctr"/>
          <a:lstStyle/>
          <a:p>
            <a:pPr algn="ctr">
              <a:defRPr sz="3200" spc="0">
                <a:solidFill>
                  <a:srgbClr val="FFFFFF"/>
                </a:solidFill>
                <a:latin typeface="Helvetica Neue Medium"/>
                <a:ea typeface="Helvetica Neue Medium"/>
                <a:cs typeface="Helvetica Neue Medium"/>
                <a:sym typeface="Helvetica Neue Medium"/>
              </a:defRPr>
            </a:pPr>
            <a:endParaRPr/>
          </a:p>
        </p:txBody>
      </p:sp>
      <p:pic>
        <p:nvPicPr>
          <p:cNvPr id="29" name="Image" descr="Image"/>
          <p:cNvPicPr>
            <a:picLocks noChangeAspect="1"/>
          </p:cNvPicPr>
          <p:nvPr/>
        </p:nvPicPr>
        <p:blipFill>
          <a:blip r:embed="rId3"/>
          <a:stretch>
            <a:fillRect/>
          </a:stretch>
        </p:blipFill>
        <p:spPr>
          <a:xfrm>
            <a:off x="0" y="0"/>
            <a:ext cx="1549400" cy="13716000"/>
          </a:xfrm>
          <a:prstGeom prst="rect">
            <a:avLst/>
          </a:prstGeom>
          <a:ln w="12700">
            <a:miter lim="400000"/>
          </a:ln>
        </p:spPr>
      </p:pic>
      <p:grpSp>
        <p:nvGrpSpPr>
          <p:cNvPr id="33" name="Group"/>
          <p:cNvGrpSpPr/>
          <p:nvPr/>
        </p:nvGrpSpPr>
        <p:grpSpPr>
          <a:xfrm>
            <a:off x="447579" y="-256681"/>
            <a:ext cx="654242" cy="12114249"/>
            <a:chOff x="0" y="0"/>
            <a:chExt cx="654240" cy="12114247"/>
          </a:xfrm>
        </p:grpSpPr>
        <p:sp>
          <p:nvSpPr>
            <p:cNvPr id="30" name="Line"/>
            <p:cNvSpPr/>
            <p:nvPr/>
          </p:nvSpPr>
          <p:spPr>
            <a:xfrm flipV="1">
              <a:off x="187420" y="2013050"/>
              <a:ext cx="1" cy="5858914"/>
            </a:xfrm>
            <a:prstGeom prst="line">
              <a:avLst/>
            </a:prstGeom>
            <a:noFill/>
            <a:ln w="6350" cap="flat">
              <a:solidFill>
                <a:srgbClr val="FFFFFF"/>
              </a:solidFill>
              <a:prstDash val="solid"/>
              <a:miter lim="400000"/>
            </a:ln>
            <a:effectLst/>
          </p:spPr>
          <p:txBody>
            <a:bodyPr wrap="square" lIns="0" tIns="0" rIns="0" bIns="0" numCol="1" anchor="ctr">
              <a:noAutofit/>
            </a:bodyPr>
            <a:lstStyle/>
            <a:p>
              <a:pPr algn="ctr">
                <a:defRPr sz="3200" spc="0">
                  <a:solidFill>
                    <a:srgbClr val="FFFFFF"/>
                  </a:solidFill>
                  <a:latin typeface="Helvetica Neue Medium"/>
                  <a:ea typeface="Helvetica Neue Medium"/>
                  <a:cs typeface="Helvetica Neue Medium"/>
                  <a:sym typeface="Helvetica Neue Medium"/>
                </a:defRPr>
              </a:pPr>
              <a:endParaRPr/>
            </a:p>
          </p:txBody>
        </p:sp>
        <p:sp>
          <p:nvSpPr>
            <p:cNvPr id="31" name="&gt;_"/>
            <p:cNvSpPr txBox="1"/>
            <p:nvPr/>
          </p:nvSpPr>
          <p:spPr>
            <a:xfrm>
              <a:off x="0" y="0"/>
              <a:ext cx="654241" cy="118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&gt;_</a:t>
              </a:r>
            </a:p>
          </p:txBody>
        </p:sp>
        <p:pic>
          <p:nvPicPr>
            <p:cNvPr id="32" name="Image" descr="Image"/>
            <p:cNvPicPr>
              <a:picLocks noChangeAspect="1"/>
            </p:cNvPicPr>
            <p:nvPr/>
          </p:nvPicPr>
          <p:blipFill>
            <a:blip r:embed="rId4">
              <a:alphaModFix amt="90000"/>
            </a:blip>
            <a:srcRect/>
            <a:stretch>
              <a:fillRect/>
            </a:stretch>
          </p:blipFill>
          <p:spPr>
            <a:xfrm>
              <a:off x="51953" y="8558247"/>
              <a:ext cx="279401" cy="3556001"/>
            </a:xfrm>
            <a:prstGeom prst="rect">
              <a:avLst/>
            </a:prstGeom>
            <a:ln w="12700" cap="flat">
              <a:noFill/>
              <a:miter lim="400000"/>
            </a:ln>
            <a:effectLst/>
          </p:spPr>
        </p:pic>
      </p:grpSp>
      <p:sp>
        <p:nvSpPr>
          <p:cNvPr id="34" name="Slide Number"/>
          <p:cNvSpPr txBox="1">
            <a:spLocks noGrp="1"/>
          </p:cNvSpPr>
          <p:nvPr>
            <p:ph type="sldNum" sz="quarter" idx="2"/>
          </p:nvPr>
        </p:nvSpPr>
        <p:spPr>
          <a:xfrm>
            <a:off x="355600" y="13030200"/>
            <a:ext cx="300025" cy="342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roje status">
    <p:bg>
      <p:bgPr>
        <a:solidFill>
          <a:srgbClr val="FFFFFF"/>
        </a:solidFill>
        <a:effectLst/>
      </p:bgPr>
    </p:bg>
    <p:spTree>
      <p:nvGrpSpPr>
        <p:cNvPr id="1" name=""/>
        <p:cNvGrpSpPr/>
        <p:nvPr/>
      </p:nvGrpSpPr>
      <p:grpSpPr>
        <a:xfrm>
          <a:off x="0" y="0"/>
          <a:ext cx="0" cy="0"/>
          <a:chOff x="0" y="0"/>
          <a:chExt cx="0" cy="0"/>
        </a:xfrm>
      </p:grpSpPr>
      <p:pic>
        <p:nvPicPr>
          <p:cNvPr id="56" name="Image" descr="Image"/>
          <p:cNvPicPr>
            <a:picLocks noChangeAspect="1"/>
          </p:cNvPicPr>
          <p:nvPr/>
        </p:nvPicPr>
        <p:blipFill>
          <a:blip r:embed="rId2"/>
          <a:stretch>
            <a:fillRect/>
          </a:stretch>
        </p:blipFill>
        <p:spPr>
          <a:xfrm>
            <a:off x="-66102" y="0"/>
            <a:ext cx="24218901" cy="13716001"/>
          </a:xfrm>
          <a:prstGeom prst="rect">
            <a:avLst/>
          </a:prstGeom>
          <a:ln w="12700">
            <a:miter lim="400000"/>
          </a:ln>
        </p:spPr>
      </p:pic>
      <p:pic>
        <p:nvPicPr>
          <p:cNvPr id="57" name="Image" descr="Image"/>
          <p:cNvPicPr>
            <a:picLocks noChangeAspect="1"/>
          </p:cNvPicPr>
          <p:nvPr/>
        </p:nvPicPr>
        <p:blipFill>
          <a:blip r:embed="rId3">
            <a:alphaModFix amt="4000"/>
          </a:blip>
          <a:stretch>
            <a:fillRect/>
          </a:stretch>
        </p:blipFill>
        <p:spPr>
          <a:xfrm>
            <a:off x="22361563" y="224844"/>
            <a:ext cx="1104901" cy="1104901"/>
          </a:xfrm>
          <a:prstGeom prst="rect">
            <a:avLst/>
          </a:prstGeom>
          <a:ln w="12700">
            <a:miter lim="400000"/>
          </a:ln>
        </p:spPr>
      </p:pic>
      <p:pic>
        <p:nvPicPr>
          <p:cNvPr id="58" name="Image" descr="Image"/>
          <p:cNvPicPr>
            <a:picLocks noChangeAspect="1"/>
          </p:cNvPicPr>
          <p:nvPr/>
        </p:nvPicPr>
        <p:blipFill>
          <a:blip r:embed="rId4">
            <a:alphaModFix amt="4000"/>
          </a:blip>
          <a:stretch>
            <a:fillRect/>
          </a:stretch>
        </p:blipFill>
        <p:spPr>
          <a:xfrm>
            <a:off x="20812128" y="4887959"/>
            <a:ext cx="1104901" cy="1104901"/>
          </a:xfrm>
          <a:prstGeom prst="rect">
            <a:avLst/>
          </a:prstGeom>
          <a:ln w="12700">
            <a:miter lim="400000"/>
          </a:ln>
        </p:spPr>
      </p:pic>
      <p:pic>
        <p:nvPicPr>
          <p:cNvPr id="59" name="Image" descr="Image"/>
          <p:cNvPicPr>
            <a:picLocks noChangeAspect="1"/>
          </p:cNvPicPr>
          <p:nvPr/>
        </p:nvPicPr>
        <p:blipFill>
          <a:blip r:embed="rId5"/>
          <a:stretch>
            <a:fillRect/>
          </a:stretch>
        </p:blipFill>
        <p:spPr>
          <a:xfrm>
            <a:off x="0" y="0"/>
            <a:ext cx="1549400" cy="13716000"/>
          </a:xfrm>
          <a:prstGeom prst="rect">
            <a:avLst/>
          </a:prstGeom>
          <a:ln w="12700">
            <a:miter lim="400000"/>
          </a:ln>
        </p:spPr>
      </p:pic>
      <p:pic>
        <p:nvPicPr>
          <p:cNvPr id="60" name="Image" descr="Image"/>
          <p:cNvPicPr>
            <a:picLocks noChangeAspect="1"/>
          </p:cNvPicPr>
          <p:nvPr/>
        </p:nvPicPr>
        <p:blipFill>
          <a:blip r:embed="rId6"/>
          <a:stretch>
            <a:fillRect/>
          </a:stretch>
        </p:blipFill>
        <p:spPr>
          <a:xfrm>
            <a:off x="14579600" y="0"/>
            <a:ext cx="9804400" cy="11760200"/>
          </a:xfrm>
          <a:prstGeom prst="rect">
            <a:avLst/>
          </a:prstGeom>
          <a:ln w="12700">
            <a:miter lim="400000"/>
          </a:ln>
        </p:spPr>
      </p:pic>
      <p:pic>
        <p:nvPicPr>
          <p:cNvPr id="61" name="Image" descr="Image"/>
          <p:cNvPicPr>
            <a:picLocks noChangeAspect="1"/>
          </p:cNvPicPr>
          <p:nvPr/>
        </p:nvPicPr>
        <p:blipFill>
          <a:blip r:embed="rId7"/>
          <a:stretch>
            <a:fillRect/>
          </a:stretch>
        </p:blipFill>
        <p:spPr>
          <a:xfrm>
            <a:off x="17297400" y="0"/>
            <a:ext cx="7086600" cy="8496300"/>
          </a:xfrm>
          <a:prstGeom prst="rect">
            <a:avLst/>
          </a:prstGeom>
          <a:ln w="12700">
            <a:miter lim="400000"/>
          </a:ln>
        </p:spPr>
      </p:pic>
      <p:pic>
        <p:nvPicPr>
          <p:cNvPr id="62" name="Image" descr="Image"/>
          <p:cNvPicPr>
            <a:picLocks noChangeAspect="1"/>
          </p:cNvPicPr>
          <p:nvPr/>
        </p:nvPicPr>
        <p:blipFill>
          <a:blip r:embed="rId8"/>
          <a:stretch>
            <a:fillRect/>
          </a:stretch>
        </p:blipFill>
        <p:spPr>
          <a:xfrm>
            <a:off x="21609050" y="-419749"/>
            <a:ext cx="1104900" cy="1104901"/>
          </a:xfrm>
          <a:prstGeom prst="rect">
            <a:avLst/>
          </a:prstGeom>
          <a:ln w="12700">
            <a:miter lim="400000"/>
          </a:ln>
        </p:spPr>
      </p:pic>
      <p:pic>
        <p:nvPicPr>
          <p:cNvPr id="63" name="Image" descr="Image"/>
          <p:cNvPicPr>
            <a:picLocks noChangeAspect="1"/>
          </p:cNvPicPr>
          <p:nvPr/>
        </p:nvPicPr>
        <p:blipFill>
          <a:blip r:embed="rId9"/>
          <a:stretch>
            <a:fillRect/>
          </a:stretch>
        </p:blipFill>
        <p:spPr>
          <a:xfrm>
            <a:off x="23477236" y="1787625"/>
            <a:ext cx="1104901" cy="1104901"/>
          </a:xfrm>
          <a:prstGeom prst="rect">
            <a:avLst/>
          </a:prstGeom>
          <a:ln w="12700">
            <a:miter lim="400000"/>
          </a:ln>
        </p:spPr>
      </p:pic>
      <p:pic>
        <p:nvPicPr>
          <p:cNvPr id="64" name="Image" descr="Image"/>
          <p:cNvPicPr>
            <a:picLocks noChangeAspect="1"/>
          </p:cNvPicPr>
          <p:nvPr/>
        </p:nvPicPr>
        <p:blipFill>
          <a:blip r:embed="rId3"/>
          <a:stretch>
            <a:fillRect/>
          </a:stretch>
        </p:blipFill>
        <p:spPr>
          <a:xfrm>
            <a:off x="20351750" y="2032529"/>
            <a:ext cx="1104900" cy="1104901"/>
          </a:xfrm>
          <a:prstGeom prst="rect">
            <a:avLst/>
          </a:prstGeom>
          <a:ln w="12700">
            <a:miter lim="400000"/>
          </a:ln>
        </p:spPr>
      </p:pic>
      <p:pic>
        <p:nvPicPr>
          <p:cNvPr id="65" name="Image" descr="Image"/>
          <p:cNvPicPr>
            <a:picLocks noChangeAspect="1"/>
          </p:cNvPicPr>
          <p:nvPr/>
        </p:nvPicPr>
        <p:blipFill>
          <a:blip r:embed="rId4"/>
          <a:stretch>
            <a:fillRect/>
          </a:stretch>
        </p:blipFill>
        <p:spPr>
          <a:xfrm>
            <a:off x="20812128" y="4887959"/>
            <a:ext cx="1104901" cy="1104901"/>
          </a:xfrm>
          <a:prstGeom prst="rect">
            <a:avLst/>
          </a:prstGeom>
          <a:ln w="12700">
            <a:miter lim="400000"/>
          </a:ln>
        </p:spPr>
      </p:pic>
      <p:grpSp>
        <p:nvGrpSpPr>
          <p:cNvPr id="69" name="Group"/>
          <p:cNvGrpSpPr/>
          <p:nvPr/>
        </p:nvGrpSpPr>
        <p:grpSpPr>
          <a:xfrm>
            <a:off x="447579" y="-256681"/>
            <a:ext cx="654242" cy="12114249"/>
            <a:chOff x="0" y="0"/>
            <a:chExt cx="654240" cy="12114247"/>
          </a:xfrm>
        </p:grpSpPr>
        <p:sp>
          <p:nvSpPr>
            <p:cNvPr id="66" name="Line"/>
            <p:cNvSpPr/>
            <p:nvPr/>
          </p:nvSpPr>
          <p:spPr>
            <a:xfrm flipV="1">
              <a:off x="187420" y="2013050"/>
              <a:ext cx="1" cy="5858914"/>
            </a:xfrm>
            <a:prstGeom prst="line">
              <a:avLst/>
            </a:prstGeom>
            <a:noFill/>
            <a:ln w="6350" cap="flat">
              <a:solidFill>
                <a:srgbClr val="FFFFFF"/>
              </a:solidFill>
              <a:prstDash val="solid"/>
              <a:miter lim="400000"/>
            </a:ln>
            <a:effectLst/>
          </p:spPr>
          <p:txBody>
            <a:bodyPr wrap="square" lIns="0" tIns="0" rIns="0" bIns="0" numCol="1" anchor="ctr">
              <a:noAutofit/>
            </a:bodyPr>
            <a:lstStyle/>
            <a:p>
              <a:pPr algn="ctr">
                <a:defRPr sz="3200" spc="0">
                  <a:solidFill>
                    <a:srgbClr val="FFFFFF"/>
                  </a:solidFill>
                  <a:latin typeface="Helvetica Neue Medium"/>
                  <a:ea typeface="Helvetica Neue Medium"/>
                  <a:cs typeface="Helvetica Neue Medium"/>
                  <a:sym typeface="Helvetica Neue Medium"/>
                </a:defRPr>
              </a:pPr>
              <a:endParaRPr/>
            </a:p>
          </p:txBody>
        </p:sp>
        <p:sp>
          <p:nvSpPr>
            <p:cNvPr id="67" name="&gt;_"/>
            <p:cNvSpPr txBox="1"/>
            <p:nvPr/>
          </p:nvSpPr>
          <p:spPr>
            <a:xfrm>
              <a:off x="0" y="0"/>
              <a:ext cx="654241" cy="118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Bold"/>
                  <a:ea typeface="Greycliff CF Bold"/>
                  <a:cs typeface="Greycliff CF Bold"/>
                  <a:sym typeface="Greycliff CF Bold"/>
                </a:defRPr>
              </a:lvl1pPr>
            </a:lstStyle>
            <a:p>
              <a:r>
                <a:t>&gt;_</a:t>
              </a:r>
            </a:p>
          </p:txBody>
        </p:sp>
        <p:pic>
          <p:nvPicPr>
            <p:cNvPr id="68" name="Image" descr="Image"/>
            <p:cNvPicPr>
              <a:picLocks noChangeAspect="1"/>
            </p:cNvPicPr>
            <p:nvPr/>
          </p:nvPicPr>
          <p:blipFill>
            <a:blip r:embed="rId10">
              <a:alphaModFix amt="90000"/>
            </a:blip>
            <a:stretch>
              <a:fillRect/>
            </a:stretch>
          </p:blipFill>
          <p:spPr>
            <a:xfrm>
              <a:off x="51953" y="8558247"/>
              <a:ext cx="279401" cy="3556001"/>
            </a:xfrm>
            <a:prstGeom prst="rect">
              <a:avLst/>
            </a:prstGeom>
            <a:ln w="12700" cap="flat">
              <a:noFill/>
              <a:miter lim="400000"/>
            </a:ln>
            <a:effectLst/>
          </p:spPr>
        </p:pic>
      </p:grpSp>
      <p:sp>
        <p:nvSpPr>
          <p:cNvPr id="70" name="Slide Number"/>
          <p:cNvSpPr txBox="1">
            <a:spLocks noGrp="1"/>
          </p:cNvSpPr>
          <p:nvPr>
            <p:ph type="sldNum" sz="quarter" idx="2"/>
          </p:nvPr>
        </p:nvSpPr>
        <p:spPr>
          <a:xfrm>
            <a:off x="356540" y="13028082"/>
            <a:ext cx="300025" cy="34290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theme" Target="../theme/theme1.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50E4"/>
        </a:solidFill>
        <a:effectLst/>
      </p:bgPr>
    </p:bg>
    <p:spTree>
      <p:nvGrpSpPr>
        <p:cNvPr id="1" name=""/>
        <p:cNvGrpSpPr/>
        <p:nvPr/>
      </p:nvGrpSpPr>
      <p:grpSpPr>
        <a:xfrm>
          <a:off x="0" y="0"/>
          <a:ext cx="0" cy="0"/>
          <a:chOff x="0" y="0"/>
          <a:chExt cx="0" cy="0"/>
        </a:xfrm>
      </p:grpSpPr>
      <p:pic>
        <p:nvPicPr>
          <p:cNvPr id="2" name="bg.jpg" descr="bg.jpg"/>
          <p:cNvPicPr>
            <a:picLocks noChangeAspect="1"/>
          </p:cNvPicPr>
          <p:nvPr/>
        </p:nvPicPr>
        <p:blipFill>
          <a:blip r:embed="rId5"/>
          <a:stretch>
            <a:fillRect/>
          </a:stretch>
        </p:blipFill>
        <p:spPr>
          <a:xfrm>
            <a:off x="0" y="0"/>
            <a:ext cx="24384000" cy="13716000"/>
          </a:xfrm>
          <a:prstGeom prst="rect">
            <a:avLst/>
          </a:prstGeom>
          <a:ln w="12700">
            <a:miter lim="400000"/>
          </a:ln>
        </p:spPr>
      </p:pic>
      <p:pic>
        <p:nvPicPr>
          <p:cNvPr id="3" name="Image" descr="Image"/>
          <p:cNvPicPr>
            <a:picLocks noChangeAspect="1"/>
          </p:cNvPicPr>
          <p:nvPr/>
        </p:nvPicPr>
        <p:blipFill>
          <a:blip r:embed="rId6"/>
          <a:stretch>
            <a:fillRect/>
          </a:stretch>
        </p:blipFill>
        <p:spPr>
          <a:xfrm>
            <a:off x="9163126" y="0"/>
            <a:ext cx="15303501" cy="13716001"/>
          </a:xfrm>
          <a:prstGeom prst="rect">
            <a:avLst/>
          </a:prstGeom>
          <a:ln w="12700">
            <a:miter lim="400000"/>
          </a:ln>
        </p:spPr>
      </p:pic>
      <p:pic>
        <p:nvPicPr>
          <p:cNvPr id="4" name="Image" descr="Image"/>
          <p:cNvPicPr>
            <a:picLocks noChangeAspect="1"/>
          </p:cNvPicPr>
          <p:nvPr/>
        </p:nvPicPr>
        <p:blipFill>
          <a:blip r:embed="rId7"/>
          <a:stretch>
            <a:fillRect/>
          </a:stretch>
        </p:blipFill>
        <p:spPr>
          <a:xfrm>
            <a:off x="14592300" y="7366000"/>
            <a:ext cx="9791700" cy="6350000"/>
          </a:xfrm>
          <a:prstGeom prst="rect">
            <a:avLst/>
          </a:prstGeom>
          <a:ln w="12700">
            <a:miter lim="400000"/>
          </a:ln>
        </p:spPr>
      </p:pic>
      <p:pic>
        <p:nvPicPr>
          <p:cNvPr id="5" name="24-Tesekkurler.jpg" descr="24-Tesekkurler.jpg"/>
          <p:cNvPicPr>
            <a:picLocks noChangeAspect="1"/>
          </p:cNvPicPr>
          <p:nvPr/>
        </p:nvPicPr>
        <p:blipFill>
          <a:blip r:embed="rId8"/>
          <a:stretch>
            <a:fillRect/>
          </a:stretch>
        </p:blipFill>
        <p:spPr>
          <a:xfrm>
            <a:off x="0" y="0"/>
            <a:ext cx="24384000" cy="13716000"/>
          </a:xfrm>
          <a:prstGeom prst="rect">
            <a:avLst/>
          </a:prstGeom>
          <a:ln w="12700">
            <a:miter lim="400000"/>
          </a:ln>
        </p:spPr>
      </p:pic>
      <p:pic>
        <p:nvPicPr>
          <p:cNvPr id="6" name="Untitled-1.png" descr="Untitled-1.png"/>
          <p:cNvPicPr>
            <a:picLocks noChangeAspect="1"/>
          </p:cNvPicPr>
          <p:nvPr/>
        </p:nvPicPr>
        <p:blipFill>
          <a:blip r:embed="rId9">
            <a:alphaModFix amt="35000"/>
          </a:blip>
          <a:stretch>
            <a:fillRect/>
          </a:stretch>
        </p:blipFill>
        <p:spPr>
          <a:xfrm>
            <a:off x="9163126" y="12700"/>
            <a:ext cx="15303501" cy="13690600"/>
          </a:xfrm>
          <a:prstGeom prst="rect">
            <a:avLst/>
          </a:prstGeom>
          <a:ln w="12700">
            <a:miter lim="400000"/>
          </a:ln>
        </p:spPr>
      </p:pic>
      <p:grpSp>
        <p:nvGrpSpPr>
          <p:cNvPr id="10" name="Group"/>
          <p:cNvGrpSpPr/>
          <p:nvPr/>
        </p:nvGrpSpPr>
        <p:grpSpPr>
          <a:xfrm>
            <a:off x="447579" y="-256681"/>
            <a:ext cx="654242" cy="12114249"/>
            <a:chOff x="0" y="0"/>
            <a:chExt cx="654240" cy="12114247"/>
          </a:xfrm>
        </p:grpSpPr>
        <p:sp>
          <p:nvSpPr>
            <p:cNvPr id="7" name="Line"/>
            <p:cNvSpPr/>
            <p:nvPr/>
          </p:nvSpPr>
          <p:spPr>
            <a:xfrm flipV="1">
              <a:off x="187420" y="2013050"/>
              <a:ext cx="1" cy="5858914"/>
            </a:xfrm>
            <a:prstGeom prst="line">
              <a:avLst/>
            </a:prstGeom>
            <a:noFill/>
            <a:ln w="6350" cap="flat">
              <a:solidFill>
                <a:srgbClr val="FFFFFF"/>
              </a:solidFill>
              <a:prstDash val="solid"/>
              <a:miter lim="400000"/>
            </a:ln>
            <a:effectLst/>
          </p:spPr>
          <p:txBody>
            <a:bodyPr wrap="square" lIns="0" tIns="0" rIns="0" bIns="0" numCol="1" anchor="ctr">
              <a:noAutofit/>
            </a:bodyPr>
            <a:lstStyle/>
            <a:p>
              <a:pPr algn="ctr">
                <a:defRPr sz="3200" spc="0">
                  <a:solidFill>
                    <a:srgbClr val="FFFFFF"/>
                  </a:solidFill>
                  <a:latin typeface="Helvetica Neue Medium"/>
                  <a:ea typeface="Helvetica Neue Medium"/>
                  <a:cs typeface="Helvetica Neue Medium"/>
                  <a:sym typeface="Helvetica Neue Medium"/>
                </a:defRPr>
              </a:pPr>
              <a:endParaRPr/>
            </a:p>
          </p:txBody>
        </p:sp>
        <p:sp>
          <p:nvSpPr>
            <p:cNvPr id="8" name="&gt;_"/>
            <p:cNvSpPr txBox="1"/>
            <p:nvPr/>
          </p:nvSpPr>
          <p:spPr>
            <a:xfrm>
              <a:off x="0" y="0"/>
              <a:ext cx="654241" cy="118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&gt;_</a:t>
              </a:r>
            </a:p>
          </p:txBody>
        </p:sp>
        <p:pic>
          <p:nvPicPr>
            <p:cNvPr id="9" name="Image" descr="Image"/>
            <p:cNvPicPr>
              <a:picLocks noChangeAspect="1"/>
            </p:cNvPicPr>
            <p:nvPr/>
          </p:nvPicPr>
          <p:blipFill>
            <a:blip r:embed="rId10">
              <a:alphaModFix amt="96000"/>
            </a:blip>
            <a:stretch>
              <a:fillRect/>
            </a:stretch>
          </p:blipFill>
          <p:spPr>
            <a:xfrm>
              <a:off x="51953" y="8558247"/>
              <a:ext cx="279401" cy="3556001"/>
            </a:xfrm>
            <a:prstGeom prst="rect">
              <a:avLst/>
            </a:prstGeom>
            <a:ln w="12700" cap="flat">
              <a:noFill/>
              <a:miter lim="400000"/>
            </a:ln>
            <a:effectLst/>
          </p:spPr>
        </p:pic>
      </p:grpSp>
      <p:sp>
        <p:nvSpPr>
          <p:cNvPr id="11"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12"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3899840" y="12812182"/>
            <a:ext cx="300025" cy="342901"/>
          </a:xfrm>
          <a:prstGeom prst="rect">
            <a:avLst/>
          </a:prstGeom>
          <a:ln w="12700">
            <a:miter lim="400000"/>
          </a:ln>
        </p:spPr>
        <p:txBody>
          <a:bodyPr wrap="none" lIns="50800" tIns="50800" rIns="50800" bIns="50800">
            <a:spAutoFit/>
          </a:bodyPr>
          <a:lstStyle>
            <a:lvl1pPr algn="ctr">
              <a:defRPr sz="1600" spc="0">
                <a:solidFill>
                  <a:srgbClr val="FFFFFF"/>
                </a:solidFill>
                <a:latin typeface="Greycliff CF Regular"/>
                <a:ea typeface="Greycliff CF Regular"/>
                <a:cs typeface="Greycliff CF Regular"/>
                <a:sym typeface="Greycliff CF Regular"/>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ransition spd="med"/>
  <p:txStyles>
    <p:titleStyle>
      <a:lvl1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1pPr>
      <a:lvl2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2pPr>
      <a:lvl3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3pPr>
      <a:lvl4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4pPr>
      <a:lvl5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5pPr>
      <a:lvl6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6pPr>
      <a:lvl7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7pPr>
      <a:lvl8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8pPr>
      <a:lvl9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9pPr>
    </p:titleStyle>
    <p:bodyStyle>
      <a:lvl1pPr marL="132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1pPr>
      <a:lvl2pPr marL="195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2pPr>
      <a:lvl3pPr marL="259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3pPr>
      <a:lvl4pPr marL="322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4pPr>
      <a:lvl5pPr marL="386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5pPr>
      <a:lvl6pPr marL="449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6pPr>
      <a:lvl7pPr marL="513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7pPr>
      <a:lvl8pPr marL="576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8pPr>
      <a:lvl9pPr marL="640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9pPr>
    </p:bodyStyle>
    <p:otherStyle>
      <a:lvl1pPr marL="0" marR="0" indent="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1pPr>
      <a:lvl2pPr marL="0" marR="0" indent="2286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2pPr>
      <a:lvl3pPr marL="0" marR="0" indent="4572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3pPr>
      <a:lvl4pPr marL="0" marR="0" indent="6858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4pPr>
      <a:lvl5pPr marL="0" marR="0" indent="9144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5pPr>
      <a:lvl6pPr marL="0" marR="0" indent="11430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6pPr>
      <a:lvl7pPr marL="0" marR="0" indent="13716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7pPr>
      <a:lvl8pPr marL="0" marR="0" indent="16002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8pPr>
      <a:lvl9pPr marL="0" marR="0" indent="18288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Image" descr="Image"/>
          <p:cNvPicPr>
            <a:picLocks noChangeAspect="1"/>
          </p:cNvPicPr>
          <p:nvPr/>
        </p:nvPicPr>
        <p:blipFill>
          <a:blip r:embed="rId2"/>
          <a:stretch>
            <a:fillRect/>
          </a:stretch>
        </p:blipFill>
        <p:spPr>
          <a:xfrm>
            <a:off x="2149233" y="1886129"/>
            <a:ext cx="6238364" cy="968344"/>
          </a:xfrm>
          <a:prstGeom prst="rect">
            <a:avLst/>
          </a:prstGeom>
          <a:ln w="12700">
            <a:miter lim="400000"/>
          </a:ln>
        </p:spPr>
      </p:pic>
      <p:sp>
        <p:nvSpPr>
          <p:cNvPr id="164" name="PRESENTATION…"/>
          <p:cNvSpPr txBox="1"/>
          <p:nvPr/>
        </p:nvSpPr>
        <p:spPr>
          <a:xfrm>
            <a:off x="2033745" y="10789532"/>
            <a:ext cx="19875995" cy="1349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a:lnSpc>
                <a:spcPct val="90000"/>
              </a:lnSpc>
              <a:defRPr sz="9000" spc="0">
                <a:solidFill>
                  <a:srgbClr val="FFFFFF"/>
                </a:solidFill>
                <a:latin typeface="Greycliff CF Bold"/>
                <a:ea typeface="Greycliff CF Bold"/>
                <a:cs typeface="Greycliff CF Bold"/>
                <a:sym typeface="Greycliff CF Bold"/>
              </a:defRPr>
            </a:pPr>
            <a:r>
              <a:rPr lang="tr-TR" b="1" dirty="0"/>
              <a:t>SOAP(</a:t>
            </a:r>
            <a:r>
              <a:rPr lang="tr-TR" sz="9000" b="1" dirty="0">
                <a:sym typeface="Greycliff CF Bold"/>
              </a:rPr>
              <a:t>Simple Object Access Protocol)</a:t>
            </a:r>
            <a:endParaRPr b="1" dirty="0"/>
          </a:p>
        </p:txBody>
      </p:sp>
      <p:sp>
        <p:nvSpPr>
          <p:cNvPr id="165" name="1"/>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1</a:t>
            </a:r>
          </a:p>
        </p:txBody>
      </p:sp>
      <p:sp>
        <p:nvSpPr>
          <p:cNvPr id="5" name="TEŞEKKÜRLER">
            <a:extLst>
              <a:ext uri="{FF2B5EF4-FFF2-40B4-BE49-F238E27FC236}">
                <a16:creationId xmlns:a16="http://schemas.microsoft.com/office/drawing/2014/main" id="{D1CF37B0-5A0B-41CF-834E-B111A5806A15}"/>
              </a:ext>
            </a:extLst>
          </p:cNvPr>
          <p:cNvSpPr txBox="1"/>
          <p:nvPr/>
        </p:nvSpPr>
        <p:spPr>
          <a:xfrm>
            <a:off x="17817347" y="12366913"/>
            <a:ext cx="7538203" cy="1349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nSpc>
                <a:spcPct val="90000"/>
              </a:lnSpc>
              <a:defRPr sz="9000" spc="0">
                <a:solidFill>
                  <a:srgbClr val="FFFFFF"/>
                </a:solidFill>
                <a:latin typeface="Greycliff CF Bold"/>
                <a:ea typeface="Greycliff CF Bold"/>
                <a:cs typeface="Greycliff CF Bold"/>
                <a:sym typeface="Greycliff CF Bold"/>
              </a:defRPr>
            </a:lvl1pPr>
          </a:lstStyle>
          <a:p>
            <a:r>
              <a:rPr lang="tr-TR" dirty="0"/>
              <a:t>SERHAT ATAŞ</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7" name="Image" descr="Image"/>
          <p:cNvPicPr>
            <a:picLocks noChangeAspect="1"/>
          </p:cNvPicPr>
          <p:nvPr/>
        </p:nvPicPr>
        <p:blipFill>
          <a:blip r:embed="rId2"/>
          <a:stretch>
            <a:fillRect/>
          </a:stretch>
        </p:blipFill>
        <p:spPr>
          <a:xfrm>
            <a:off x="2149233" y="1886129"/>
            <a:ext cx="6238364" cy="968344"/>
          </a:xfrm>
          <a:prstGeom prst="rect">
            <a:avLst/>
          </a:prstGeom>
          <a:ln w="12700">
            <a:miter lim="400000"/>
          </a:ln>
        </p:spPr>
      </p:pic>
      <p:sp>
        <p:nvSpPr>
          <p:cNvPr id="678" name="TEŞEKKÜRLER"/>
          <p:cNvSpPr txBox="1"/>
          <p:nvPr/>
        </p:nvSpPr>
        <p:spPr>
          <a:xfrm>
            <a:off x="1787283" y="10170118"/>
            <a:ext cx="14762486"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90000"/>
              </a:lnSpc>
              <a:defRPr sz="9000" spc="0">
                <a:solidFill>
                  <a:srgbClr val="FFFFFF"/>
                </a:solidFill>
                <a:latin typeface="Greycliff CF Bold"/>
                <a:ea typeface="Greycliff CF Bold"/>
                <a:cs typeface="Greycliff CF Bold"/>
                <a:sym typeface="Greycliff CF Bold"/>
              </a:defRPr>
            </a:lvl1pPr>
          </a:lstStyle>
          <a:p>
            <a:r>
              <a:rPr dirty="0"/>
              <a:t>TEŞEKKÜRLER</a:t>
            </a:r>
          </a:p>
        </p:txBody>
      </p:sp>
      <p:sp>
        <p:nvSpPr>
          <p:cNvPr id="679" name="24"/>
          <p:cNvSpPr txBox="1"/>
          <p:nvPr/>
        </p:nvSpPr>
        <p:spPr>
          <a:xfrm>
            <a:off x="2951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24</a:t>
            </a:r>
          </a:p>
        </p:txBody>
      </p:sp>
      <p:sp>
        <p:nvSpPr>
          <p:cNvPr id="5" name="TEŞEKKÜRLER">
            <a:extLst>
              <a:ext uri="{FF2B5EF4-FFF2-40B4-BE49-F238E27FC236}">
                <a16:creationId xmlns:a16="http://schemas.microsoft.com/office/drawing/2014/main" id="{2C251ECF-742F-4E4E-8840-D578E3D8D42E}"/>
              </a:ext>
            </a:extLst>
          </p:cNvPr>
          <p:cNvSpPr txBox="1"/>
          <p:nvPr/>
        </p:nvSpPr>
        <p:spPr>
          <a:xfrm>
            <a:off x="17817347" y="12366913"/>
            <a:ext cx="7538203" cy="1349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nSpc>
                <a:spcPct val="90000"/>
              </a:lnSpc>
              <a:defRPr sz="9000" spc="0">
                <a:solidFill>
                  <a:srgbClr val="FFFFFF"/>
                </a:solidFill>
                <a:latin typeface="Greycliff CF Bold"/>
                <a:ea typeface="Greycliff CF Bold"/>
                <a:cs typeface="Greycliff CF Bold"/>
                <a:sym typeface="Greycliff CF Bold"/>
              </a:defRPr>
            </a:lvl1pPr>
          </a:lstStyle>
          <a:p>
            <a:r>
              <a:rPr lang="tr-TR" dirty="0"/>
              <a:t>SERHAT ATAŞ</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Visual Elements &amp;…"/>
          <p:cNvSpPr txBox="1"/>
          <p:nvPr/>
        </p:nvSpPr>
        <p:spPr>
          <a:xfrm>
            <a:off x="2494062" y="742502"/>
            <a:ext cx="17523672" cy="12824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1143000" indent="-114300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r>
              <a:rPr lang="tr-TR" b="1" dirty="0"/>
              <a:t>İçerik</a:t>
            </a:r>
          </a:p>
          <a:p>
            <a:pPr marL="1143000" indent="-114300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endParaRPr lang="tr-TR" b="1" dirty="0"/>
          </a:p>
          <a:p>
            <a:pPr marL="857250" indent="-857250" algn="just">
              <a:buFont typeface="Arial" panose="020B0604020202020204" pitchFamily="34" charset="0"/>
              <a:buChar char="•"/>
            </a:pPr>
            <a:r>
              <a:rPr lang="tr-TR" sz="6000" b="1" dirty="0">
                <a:solidFill>
                  <a:schemeClr val="tx1">
                    <a:lumMod val="10000"/>
                    <a:lumOff val="90000"/>
                  </a:schemeClr>
                </a:solidFill>
              </a:rPr>
              <a:t>SOAP Nedir?</a:t>
            </a:r>
          </a:p>
          <a:p>
            <a:pPr marL="857250" indent="-857250" algn="just">
              <a:buFont typeface="Arial" panose="020B0604020202020204" pitchFamily="34" charset="0"/>
              <a:buChar char="•"/>
            </a:pPr>
            <a:endParaRPr lang="tr-TR" sz="6000" b="1" dirty="0">
              <a:solidFill>
                <a:schemeClr val="tx1">
                  <a:lumMod val="10000"/>
                  <a:lumOff val="90000"/>
                </a:schemeClr>
              </a:solidFill>
            </a:endParaRPr>
          </a:p>
          <a:p>
            <a:pPr marL="857250" indent="-857250" algn="just">
              <a:buFont typeface="Arial" panose="020B0604020202020204" pitchFamily="34" charset="0"/>
              <a:buChar char="•"/>
              <a:defRPr sz="9500" spc="0">
                <a:solidFill>
                  <a:srgbClr val="FFFFFF"/>
                </a:solidFill>
                <a:latin typeface="Greycliff CF Bold"/>
                <a:ea typeface="Greycliff CF Bold"/>
                <a:cs typeface="Greycliff CF Bold"/>
                <a:sym typeface="Greycliff CF Bold"/>
              </a:defRPr>
            </a:pPr>
            <a:r>
              <a:rPr lang="tr-TR" sz="6000" b="1" dirty="0">
                <a:solidFill>
                  <a:schemeClr val="tx1">
                    <a:lumMod val="10000"/>
                    <a:lumOff val="90000"/>
                  </a:schemeClr>
                </a:solidFill>
              </a:rPr>
              <a:t>SOAP Yapısı</a:t>
            </a:r>
          </a:p>
          <a:p>
            <a:pPr marL="857250" indent="-857250" algn="just">
              <a:buFont typeface="Arial" panose="020B0604020202020204" pitchFamily="34" charset="0"/>
              <a:buChar char="•"/>
              <a:defRPr sz="9500" spc="0">
                <a:solidFill>
                  <a:srgbClr val="FFFFFF"/>
                </a:solidFill>
                <a:latin typeface="Greycliff CF Bold"/>
                <a:ea typeface="Greycliff CF Bold"/>
                <a:cs typeface="Greycliff CF Bold"/>
                <a:sym typeface="Greycliff CF Bold"/>
              </a:defRPr>
            </a:pPr>
            <a:endParaRPr lang="tr-TR" sz="6000" b="1" dirty="0">
              <a:solidFill>
                <a:schemeClr val="tx1">
                  <a:lumMod val="10000"/>
                  <a:lumOff val="90000"/>
                </a:schemeClr>
              </a:solidFill>
            </a:endParaRPr>
          </a:p>
          <a:p>
            <a:pPr marL="857250" indent="-857250" algn="just">
              <a:buFont typeface="Arial" panose="020B0604020202020204" pitchFamily="34" charset="0"/>
              <a:buChar char="•"/>
            </a:pPr>
            <a:r>
              <a:rPr lang="tr-TR" sz="6000" b="1" dirty="0">
                <a:solidFill>
                  <a:schemeClr val="tx1">
                    <a:lumMod val="10000"/>
                    <a:lumOff val="90000"/>
                  </a:schemeClr>
                </a:solidFill>
              </a:rPr>
              <a:t>XML Nedir?</a:t>
            </a:r>
          </a:p>
          <a:p>
            <a:pPr marL="857250" indent="-857250" algn="just">
              <a:buFont typeface="Arial" panose="020B0604020202020204" pitchFamily="34" charset="0"/>
              <a:buChar char="•"/>
            </a:pPr>
            <a:endParaRPr lang="tr-TR" sz="6000" b="1" dirty="0">
              <a:solidFill>
                <a:schemeClr val="tx1">
                  <a:lumMod val="10000"/>
                  <a:lumOff val="90000"/>
                </a:schemeClr>
              </a:solidFill>
            </a:endParaRPr>
          </a:p>
          <a:p>
            <a:pPr marL="857250" indent="-857250" algn="just">
              <a:buFont typeface="Arial" panose="020B0604020202020204" pitchFamily="34" charset="0"/>
              <a:buChar char="•"/>
            </a:pPr>
            <a:r>
              <a:rPr lang="tr-TR" sz="6000" b="1" dirty="0">
                <a:solidFill>
                  <a:schemeClr val="tx1">
                    <a:lumMod val="10000"/>
                    <a:lumOff val="90000"/>
                  </a:schemeClr>
                </a:solidFill>
              </a:rPr>
              <a:t>XSD</a:t>
            </a:r>
          </a:p>
          <a:p>
            <a:pPr marL="857250" indent="-857250" algn="just">
              <a:buFont typeface="Arial" panose="020B0604020202020204" pitchFamily="34" charset="0"/>
              <a:buChar char="•"/>
            </a:pPr>
            <a:endParaRPr lang="tr-TR" sz="6000" b="1" dirty="0">
              <a:solidFill>
                <a:schemeClr val="tx1">
                  <a:lumMod val="10000"/>
                  <a:lumOff val="90000"/>
                </a:schemeClr>
              </a:solidFill>
            </a:endParaRPr>
          </a:p>
          <a:p>
            <a:pPr marL="857250" indent="-857250" algn="just">
              <a:buFont typeface="Arial" panose="020B0604020202020204" pitchFamily="34" charset="0"/>
              <a:buChar char="•"/>
            </a:pPr>
            <a:r>
              <a:rPr lang="tr-TR" sz="6000" b="1" dirty="0">
                <a:solidFill>
                  <a:schemeClr val="tx1">
                    <a:lumMod val="10000"/>
                    <a:lumOff val="90000"/>
                  </a:schemeClr>
                </a:solidFill>
              </a:rPr>
              <a:t>WSDL</a:t>
            </a:r>
          </a:p>
          <a:p>
            <a:pPr marL="857250" indent="-857250" algn="just">
              <a:buFont typeface="Arial" panose="020B0604020202020204" pitchFamily="34" charset="0"/>
              <a:buChar char="•"/>
            </a:pPr>
            <a:endParaRPr lang="tr-TR" sz="6000" dirty="0">
              <a:solidFill>
                <a:schemeClr val="tx1">
                  <a:lumMod val="10000"/>
                  <a:lumOff val="90000"/>
                </a:schemeClr>
              </a:solidFill>
            </a:endParaRPr>
          </a:p>
          <a:p>
            <a:pPr marL="857250" indent="-857250" algn="just">
              <a:buFont typeface="Arial" panose="020B0604020202020204" pitchFamily="34" charset="0"/>
              <a:buChar char="•"/>
            </a:pPr>
            <a:r>
              <a:rPr lang="tr-TR" sz="6000" b="1" dirty="0">
                <a:solidFill>
                  <a:schemeClr val="tx1">
                    <a:lumMod val="10000"/>
                    <a:lumOff val="90000"/>
                  </a:schemeClr>
                </a:solidFill>
              </a:rPr>
              <a:t>SOAP ve REST</a:t>
            </a:r>
          </a:p>
        </p:txBody>
      </p:sp>
      <p:sp>
        <p:nvSpPr>
          <p:cNvPr id="168" name="2"/>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2</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tatüler"/>
          <p:cNvSpPr txBox="1"/>
          <p:nvPr/>
        </p:nvSpPr>
        <p:spPr>
          <a:xfrm>
            <a:off x="2281012" y="2154951"/>
            <a:ext cx="21037743" cy="6329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ctr"/>
            <a:r>
              <a:rPr lang="tr-TR" sz="4000" b="1" dirty="0">
                <a:solidFill>
                  <a:schemeClr val="bg1"/>
                </a:solidFill>
              </a:rPr>
              <a:t>SOAP Nedir?</a:t>
            </a:r>
          </a:p>
          <a:p>
            <a:r>
              <a:rPr lang="tr-TR" sz="4000" dirty="0"/>
              <a:t>SOAP (Simple Object Access Protocol) dağıtık uygulamalarda ve web servislerinin haberleşmesinde kullanılmak üzere tasarlanan, RPC (Remote </a:t>
            </a:r>
            <a:r>
              <a:rPr lang="tr-TR" sz="4000" dirty="0" err="1"/>
              <a:t>Procedure</a:t>
            </a:r>
            <a:r>
              <a:rPr lang="tr-TR" sz="4000" dirty="0"/>
              <a:t> Call) modelini kullanan, istemci/sunucu mantığına dayalı bir protokoldür. Daha genel olarak SOAP, web üzerinden fonksiyonları kullanmak için geliştirilmiş bir sistemin XML tabanlı kurallar topluluğudur. Platformdan ve dilden bağımsızdır. </a:t>
            </a:r>
          </a:p>
        </p:txBody>
      </p:sp>
      <p:sp>
        <p:nvSpPr>
          <p:cNvPr id="195" name="3"/>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3</a:t>
            </a:r>
          </a:p>
        </p:txBody>
      </p:sp>
    </p:spTree>
    <p:extLst>
      <p:ext uri="{BB962C8B-B14F-4D97-AF65-F5344CB8AC3E}">
        <p14:creationId xmlns:p14="http://schemas.microsoft.com/office/powerpoint/2010/main" val="3447448573"/>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tatüler"/>
          <p:cNvSpPr txBox="1"/>
          <p:nvPr/>
        </p:nvSpPr>
        <p:spPr>
          <a:xfrm>
            <a:off x="2281012" y="2154951"/>
            <a:ext cx="21037743" cy="10447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ctr"/>
            <a:r>
              <a:rPr lang="tr-TR" sz="4000" b="1" dirty="0">
                <a:solidFill>
                  <a:schemeClr val="bg1"/>
                </a:solidFill>
              </a:rPr>
              <a:t>SOAP Yapısı</a:t>
            </a:r>
            <a:endParaRPr lang="tr-TR" sz="4000" b="1" dirty="0">
              <a:solidFill>
                <a:srgbClr val="3F3E3E"/>
              </a:solidFill>
              <a:latin typeface="source-serif-pro"/>
            </a:endParaRPr>
          </a:p>
          <a:p>
            <a:pPr algn="just">
              <a:buFont typeface="Arial" panose="020B0604020202020204" pitchFamily="34" charset="0"/>
              <a:buChar char="•"/>
            </a:pPr>
            <a:r>
              <a:rPr lang="tr-TR" sz="4000" b="1" dirty="0" err="1">
                <a:solidFill>
                  <a:srgbClr val="3F3E3E"/>
                </a:solidFill>
                <a:latin typeface="source-serif-pro"/>
              </a:rPr>
              <a:t>Envelope</a:t>
            </a:r>
            <a:r>
              <a:rPr lang="tr-TR" sz="4000" dirty="0">
                <a:solidFill>
                  <a:srgbClr val="3F3E3E"/>
                </a:solidFill>
                <a:latin typeface="source-serif-pro"/>
              </a:rPr>
              <a:t>: Servis istek ve cevaplarının bilgilerini içerir. XML </a:t>
            </a:r>
            <a:r>
              <a:rPr lang="tr-TR" sz="4000" dirty="0" err="1">
                <a:solidFill>
                  <a:srgbClr val="3F3E3E"/>
                </a:solidFill>
                <a:latin typeface="source-serif-pro"/>
              </a:rPr>
              <a:t>Root</a:t>
            </a:r>
            <a:r>
              <a:rPr lang="tr-TR" sz="4000" dirty="0">
                <a:solidFill>
                  <a:srgbClr val="3F3E3E"/>
                </a:solidFill>
                <a:latin typeface="source-serif-pro"/>
              </a:rPr>
              <a:t> elemanı zorunluluktur. İçeriğinde </a:t>
            </a:r>
            <a:r>
              <a:rPr lang="tr-TR" sz="4000" dirty="0" err="1">
                <a:solidFill>
                  <a:srgbClr val="3F3E3E"/>
                </a:solidFill>
                <a:latin typeface="source-serif-pro"/>
              </a:rPr>
              <a:t>Header</a:t>
            </a:r>
            <a:r>
              <a:rPr lang="tr-TR" sz="4000" dirty="0">
                <a:solidFill>
                  <a:srgbClr val="3F3E3E"/>
                </a:solidFill>
                <a:latin typeface="source-serif-pro"/>
              </a:rPr>
              <a:t>, Body ve </a:t>
            </a:r>
            <a:r>
              <a:rPr lang="tr-TR" sz="4000" dirty="0" err="1">
                <a:solidFill>
                  <a:srgbClr val="3F3E3E"/>
                </a:solidFill>
                <a:latin typeface="source-serif-pro"/>
              </a:rPr>
              <a:t>Fault</a:t>
            </a:r>
            <a:r>
              <a:rPr lang="tr-TR" sz="4000" dirty="0">
                <a:solidFill>
                  <a:srgbClr val="3F3E3E"/>
                </a:solidFill>
                <a:latin typeface="source-serif-pro"/>
              </a:rPr>
              <a:t> alanlarını barındırır.</a:t>
            </a:r>
          </a:p>
          <a:p>
            <a:pPr algn="just">
              <a:buFont typeface="Arial" panose="020B0604020202020204" pitchFamily="34" charset="0"/>
              <a:buChar char="•"/>
            </a:pPr>
            <a:r>
              <a:rPr lang="tr-TR" sz="4000" b="1" dirty="0" err="1">
                <a:solidFill>
                  <a:srgbClr val="3F3E3E"/>
                </a:solidFill>
                <a:latin typeface="source-serif-pro"/>
              </a:rPr>
              <a:t>Header</a:t>
            </a:r>
            <a:r>
              <a:rPr lang="tr-TR" sz="4000" b="1" dirty="0">
                <a:solidFill>
                  <a:srgbClr val="3F3E3E"/>
                </a:solidFill>
                <a:latin typeface="source-serif-pro"/>
              </a:rPr>
              <a:t>: </a:t>
            </a:r>
            <a:r>
              <a:rPr lang="tr-TR" sz="4000" dirty="0">
                <a:solidFill>
                  <a:srgbClr val="3F3E3E"/>
                </a:solidFill>
                <a:latin typeface="source-serif-pro"/>
              </a:rPr>
              <a:t>Yetkilendirme ve SOAP ayarlarını barındırır. Meta-Data dediğimiz bilgileri gönderir.</a:t>
            </a:r>
          </a:p>
          <a:p>
            <a:pPr algn="just">
              <a:buFont typeface="Arial" panose="020B0604020202020204" pitchFamily="34" charset="0"/>
              <a:buChar char="•"/>
            </a:pPr>
            <a:r>
              <a:rPr lang="tr-TR" sz="4000" b="1" dirty="0">
                <a:solidFill>
                  <a:srgbClr val="3F3E3E"/>
                </a:solidFill>
                <a:latin typeface="source-serif-pro"/>
              </a:rPr>
              <a:t>Body: </a:t>
            </a:r>
            <a:r>
              <a:rPr lang="tr-TR" sz="4000" dirty="0"/>
              <a:t>Body elemanı SOAP mesajının en önemli kısmını oluşturur. Body bölümünde web metodunun adı ve metodun parametrik bilgileri XML formatında gönderilir. Cevap mesajında ise metodun geri dönüş değeri Body bölgesine eklenir</a:t>
            </a:r>
          </a:p>
          <a:p>
            <a:pPr algn="just"/>
            <a:r>
              <a:rPr lang="tr-TR" dirty="0"/>
              <a:t>.</a:t>
            </a:r>
            <a:r>
              <a:rPr lang="tr-TR" sz="4000" b="1" dirty="0" err="1">
                <a:solidFill>
                  <a:srgbClr val="3F3E3E"/>
                </a:solidFill>
                <a:latin typeface="source-serif-pro"/>
              </a:rPr>
              <a:t>Fault</a:t>
            </a:r>
            <a:r>
              <a:rPr lang="tr-TR" sz="4000" b="1" dirty="0">
                <a:solidFill>
                  <a:srgbClr val="3F3E3E"/>
                </a:solidFill>
                <a:latin typeface="source-serif-pro"/>
              </a:rPr>
              <a:t>: </a:t>
            </a:r>
            <a:r>
              <a:rPr lang="tr-TR" sz="4000" dirty="0">
                <a:solidFill>
                  <a:srgbClr val="3F3E3E"/>
                </a:solidFill>
                <a:latin typeface="source-serif-pro"/>
              </a:rPr>
              <a:t>İstek sonucu bir hata var ise hata mesajını / durumunu içerir.</a:t>
            </a:r>
          </a:p>
        </p:txBody>
      </p:sp>
      <p:sp>
        <p:nvSpPr>
          <p:cNvPr id="195" name="3"/>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3</a:t>
            </a:r>
          </a:p>
        </p:txBody>
      </p:sp>
    </p:spTree>
    <p:extLst>
      <p:ext uri="{BB962C8B-B14F-4D97-AF65-F5344CB8AC3E}">
        <p14:creationId xmlns:p14="http://schemas.microsoft.com/office/powerpoint/2010/main" val="2422201027"/>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tatüler"/>
          <p:cNvSpPr txBox="1"/>
          <p:nvPr/>
        </p:nvSpPr>
        <p:spPr>
          <a:xfrm>
            <a:off x="2281012" y="2154951"/>
            <a:ext cx="21037743" cy="10176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ctr"/>
            <a:r>
              <a:rPr lang="tr-TR" sz="4000" b="1" dirty="0">
                <a:solidFill>
                  <a:schemeClr val="bg1"/>
                </a:solidFill>
              </a:rPr>
              <a:t>XML Nedir?</a:t>
            </a:r>
          </a:p>
          <a:p>
            <a:pPr algn="just"/>
            <a:r>
              <a:rPr lang="tr-TR" sz="4000" dirty="0"/>
              <a:t>XML(</a:t>
            </a:r>
            <a:r>
              <a:rPr lang="tr-TR" sz="4000" dirty="0" err="1"/>
              <a:t>Extensible</a:t>
            </a:r>
            <a:r>
              <a:rPr lang="tr-TR" sz="4000" dirty="0"/>
              <a:t> </a:t>
            </a:r>
            <a:r>
              <a:rPr lang="tr-TR" sz="4000" dirty="0" err="1"/>
              <a:t>Markup</a:t>
            </a:r>
            <a:r>
              <a:rPr lang="tr-TR" sz="4000" dirty="0"/>
              <a:t> Language), interneti kullanarak veri alışverişi yapan sistemler ve platformlar arasındaki veri iletişimini standart hale getirmek için tasarlanan bir işaretleme dilidir.</a:t>
            </a:r>
          </a:p>
          <a:p>
            <a:pPr algn="just"/>
            <a:r>
              <a:rPr lang="tr-TR" sz="4000" dirty="0"/>
              <a:t>En önemli özelliği verileri belli bir yapıda derleyip, başkalarının bu verileri kullanmasına imkan tanımasıdır. XML dili günümüzde veri iletimiyle alakalı her alanda sıklıkla kullanılmaktadır. Günümüzde web siteleri için site haritası oluşturma, veri tabanlarının aktarılması, yazılım paketleri içerisindeki bağımlılıkların tanımlanması, finansal verilerin iletimi, dosya sistemlerinin oluşturulması, bilimsel içeriklerin depolanması gibi yüzlerce alanda XML teknolojisi kullanılmaktadır.</a:t>
            </a:r>
          </a:p>
        </p:txBody>
      </p:sp>
      <p:sp>
        <p:nvSpPr>
          <p:cNvPr id="195" name="3"/>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3</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xmlns:m="http://schemas.openxmlformats.org/officeDocument/2006/math" xmlns:a14="http://schemas.microsoft.com/office/drawing/2010/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İş Statü Kartları"/>
          <p:cNvSpPr txBox="1"/>
          <p:nvPr/>
        </p:nvSpPr>
        <p:spPr>
          <a:xfrm>
            <a:off x="2662013" y="1320482"/>
            <a:ext cx="20235310" cy="761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ctr"/>
            <a:r>
              <a:rPr lang="tr-TR" sz="4400" b="1" dirty="0"/>
              <a:t>XSD(XML </a:t>
            </a:r>
            <a:r>
              <a:rPr lang="tr-TR" sz="4400" b="1" dirty="0" err="1"/>
              <a:t>Schema</a:t>
            </a:r>
            <a:r>
              <a:rPr lang="tr-TR" sz="4400" b="1" dirty="0"/>
              <a:t> Definition)</a:t>
            </a:r>
          </a:p>
          <a:p>
            <a:pPr algn="just"/>
            <a:r>
              <a:rPr lang="tr-TR" sz="4000" dirty="0"/>
              <a:t>Bir XSD dosyası, bir XML belgesinin parçası olabilecek öğeleri ve nitelikleri belirten bir tanım dosyasıdır. Bu, verilerin uygun şekilde yorumlanmasını ve hataların yakalanmasını sağlayarak uygun XML doğrulamasıyla sonuçlanır. XSD dosyaları, girilen verilerin dosyada tanımlanan yapıyla aynı olmasını sağlar.</a:t>
            </a:r>
          </a:p>
          <a:p>
            <a:pPr algn="just"/>
            <a:r>
              <a:rPr lang="tr-TR" sz="4000" dirty="0"/>
              <a:t>Bir XSD, kodlanacak gerçek verilerle ilgili olarak belgelerde kullanılabilecek öğeleri tanımlar.</a:t>
            </a:r>
          </a:p>
        </p:txBody>
      </p:sp>
      <p:sp>
        <p:nvSpPr>
          <p:cNvPr id="210" name="4"/>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4</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İş Statü Kartları"/>
          <p:cNvSpPr txBox="1"/>
          <p:nvPr/>
        </p:nvSpPr>
        <p:spPr>
          <a:xfrm>
            <a:off x="2644084" y="876729"/>
            <a:ext cx="20235310" cy="761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ctr"/>
            <a:r>
              <a:rPr lang="tr-TR" sz="4400" b="1" dirty="0"/>
              <a:t>WSDL(Web Services </a:t>
            </a:r>
            <a:r>
              <a:rPr lang="tr-TR" sz="4400" b="1" dirty="0" err="1"/>
              <a:t>Description</a:t>
            </a:r>
            <a:r>
              <a:rPr lang="tr-TR" sz="4400" b="1" dirty="0"/>
              <a:t> Language)</a:t>
            </a:r>
          </a:p>
          <a:p>
            <a:pPr algn="just"/>
            <a:r>
              <a:rPr lang="tr-TR" sz="4000" dirty="0"/>
              <a:t>WSDL gerçekleştirilebilecek bütün SOAP isteklerinin kayıtlarını tutan, XML tabanlı web servisleri tanımlamak ve yerini belirtmek için tanımlanmış dildir. Bir web hizmetindeki işlemleri, her işlem tarafından kullanılan mesajları ve bunların XML öğelerini veya veri türlerini tanımlayan bir XML biçimidir.</a:t>
            </a:r>
          </a:p>
          <a:p>
            <a:pPr algn="just"/>
            <a:endParaRPr lang="tr-TR" sz="4000" dirty="0"/>
          </a:p>
        </p:txBody>
      </p:sp>
      <p:sp>
        <p:nvSpPr>
          <p:cNvPr id="210" name="4"/>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4</a:t>
            </a:r>
          </a:p>
        </p:txBody>
      </p:sp>
    </p:spTree>
    <p:extLst>
      <p:ext uri="{BB962C8B-B14F-4D97-AF65-F5344CB8AC3E}">
        <p14:creationId xmlns:p14="http://schemas.microsoft.com/office/powerpoint/2010/main" val="283713249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ş Statü Kartları">
            <a:extLst>
              <a:ext uri="{FF2B5EF4-FFF2-40B4-BE49-F238E27FC236}">
                <a16:creationId xmlns:a16="http://schemas.microsoft.com/office/drawing/2014/main" id="{DB14C3E4-C0F9-49DA-A966-E6C7041E30C7}"/>
              </a:ext>
            </a:extLst>
          </p:cNvPr>
          <p:cNvSpPr txBox="1"/>
          <p:nvPr/>
        </p:nvSpPr>
        <p:spPr>
          <a:xfrm>
            <a:off x="2538748" y="823683"/>
            <a:ext cx="20235310" cy="11459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ctr"/>
            <a:r>
              <a:rPr lang="tr-TR" sz="4000" b="1" dirty="0"/>
              <a:t>SOAP ve REST</a:t>
            </a:r>
          </a:p>
          <a:p>
            <a:r>
              <a:rPr lang="tr-TR" sz="4000" dirty="0"/>
              <a:t>REST bir mimari SOAP ise protokoldür. Bu yüzden karşılaştırmak pek de doğru olmayacaktır fakat aralarındaki farkları bir </a:t>
            </a:r>
            <a:r>
              <a:rPr lang="tr-TR" sz="4000" dirty="0" err="1"/>
              <a:t>developer</a:t>
            </a:r>
            <a:r>
              <a:rPr lang="tr-TR" sz="4000" dirty="0"/>
              <a:t> gözünden azda olsa açıklayabiliriz.</a:t>
            </a:r>
          </a:p>
          <a:p>
            <a:r>
              <a:rPr lang="tr-TR" sz="4000" dirty="0"/>
              <a:t>REST hem </a:t>
            </a:r>
            <a:r>
              <a:rPr lang="tr-TR" sz="4000" dirty="0" err="1"/>
              <a:t>Json</a:t>
            </a:r>
            <a:r>
              <a:rPr lang="tr-TR" sz="4000" dirty="0"/>
              <a:t> hem de XML veri tipi ile işlem yapabilirken, SOAP sadece XML veri tipini desteklemektedir. </a:t>
            </a:r>
            <a:r>
              <a:rPr lang="tr-TR" sz="4000" dirty="0" err="1"/>
              <a:t>Json</a:t>
            </a:r>
            <a:r>
              <a:rPr lang="tr-TR" sz="4000" dirty="0"/>
              <a:t>, </a:t>
            </a:r>
            <a:r>
              <a:rPr lang="tr-TR" sz="4000" dirty="0" err="1"/>
              <a:t>XML’e</a:t>
            </a:r>
            <a:r>
              <a:rPr lang="tr-TR" sz="4000" dirty="0"/>
              <a:t> göre verileri çok daha düşük boyutlarda tuttuğu için </a:t>
            </a:r>
            <a:r>
              <a:rPr lang="tr-TR" sz="4000" dirty="0" err="1"/>
              <a:t>REST’in</a:t>
            </a:r>
            <a:r>
              <a:rPr lang="tr-TR" sz="4000" dirty="0"/>
              <a:t>  daha hızlı olmasını sağlamaktadır.</a:t>
            </a:r>
          </a:p>
          <a:p>
            <a:r>
              <a:rPr lang="tr-TR" sz="4000" dirty="0" err="1"/>
              <a:t>SOAP’da</a:t>
            </a:r>
            <a:r>
              <a:rPr lang="tr-TR" sz="4000" dirty="0"/>
              <a:t> tanımlamalar için WSDL zorunluyken </a:t>
            </a:r>
            <a:r>
              <a:rPr lang="tr-TR" sz="4000" dirty="0" err="1"/>
              <a:t>REST’de</a:t>
            </a:r>
            <a:r>
              <a:rPr lang="tr-TR" sz="4000" dirty="0"/>
              <a:t> böyle bir zorunluluk yoktur.</a:t>
            </a:r>
          </a:p>
          <a:p>
            <a:r>
              <a:rPr lang="tr-TR" sz="4000" dirty="0" err="1"/>
              <a:t>REST’de</a:t>
            </a:r>
            <a:r>
              <a:rPr lang="tr-TR" sz="4000" dirty="0"/>
              <a:t> </a:t>
            </a:r>
            <a:r>
              <a:rPr lang="tr-TR" sz="4000" dirty="0" err="1"/>
              <a:t>cacheleme</a:t>
            </a:r>
            <a:r>
              <a:rPr lang="tr-TR" sz="4000" dirty="0"/>
              <a:t> işlemi kolayken </a:t>
            </a:r>
            <a:r>
              <a:rPr lang="tr-TR" sz="4000" dirty="0" err="1"/>
              <a:t>SOAP’da</a:t>
            </a:r>
            <a:r>
              <a:rPr lang="tr-TR" sz="4000" dirty="0"/>
              <a:t> XML yapısından dolayı karmaşıklaşmaktadır.</a:t>
            </a:r>
          </a:p>
          <a:p>
            <a:r>
              <a:rPr lang="tr-TR" sz="4000" b="1" dirty="0"/>
              <a:t> </a:t>
            </a:r>
          </a:p>
        </p:txBody>
      </p:sp>
    </p:spTree>
    <p:extLst>
      <p:ext uri="{BB962C8B-B14F-4D97-AF65-F5344CB8AC3E}">
        <p14:creationId xmlns:p14="http://schemas.microsoft.com/office/powerpoint/2010/main" val="31937440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ş Statü Kartları">
            <a:extLst>
              <a:ext uri="{FF2B5EF4-FFF2-40B4-BE49-F238E27FC236}">
                <a16:creationId xmlns:a16="http://schemas.microsoft.com/office/drawing/2014/main" id="{DB14C3E4-C0F9-49DA-A966-E6C7041E30C7}"/>
              </a:ext>
            </a:extLst>
          </p:cNvPr>
          <p:cNvSpPr txBox="1"/>
          <p:nvPr/>
        </p:nvSpPr>
        <p:spPr>
          <a:xfrm>
            <a:off x="2700113" y="539432"/>
            <a:ext cx="20235310" cy="6329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endParaRPr lang="tr-TR" sz="4000" dirty="0"/>
          </a:p>
          <a:p>
            <a:r>
              <a:rPr lang="tr-TR" sz="4000" dirty="0"/>
              <a:t>Güvenlik konusunda SOAP daha gelişmiştir çünkü SOAP üzerinde hazır yapılar bulunmaktadır.</a:t>
            </a:r>
          </a:p>
          <a:p>
            <a:r>
              <a:rPr lang="tr-TR" sz="4000" dirty="0"/>
              <a:t>SOAP için geliştirme araçlarına ihtiyaç duyulurken </a:t>
            </a:r>
            <a:r>
              <a:rPr lang="tr-TR" sz="4000" dirty="0" err="1"/>
              <a:t>REST’de</a:t>
            </a:r>
            <a:r>
              <a:rPr lang="tr-TR" sz="4000" dirty="0"/>
              <a:t> böyle araçlara gerek yoktur.</a:t>
            </a:r>
          </a:p>
          <a:p>
            <a:r>
              <a:rPr lang="tr-TR" sz="4000" dirty="0"/>
              <a:t>REST hataları HTTP formatında döndüğü için hata ayıklama </a:t>
            </a:r>
            <a:r>
              <a:rPr lang="tr-TR" sz="4000" dirty="0" err="1"/>
              <a:t>SOAP’a</a:t>
            </a:r>
            <a:r>
              <a:rPr lang="tr-TR" sz="4000" dirty="0"/>
              <a:t> göre daha kolaydır.</a:t>
            </a:r>
          </a:p>
          <a:p>
            <a:r>
              <a:rPr lang="tr-TR" sz="4000" b="1" dirty="0"/>
              <a:t> </a:t>
            </a:r>
          </a:p>
        </p:txBody>
      </p:sp>
    </p:spTree>
    <p:extLst>
      <p:ext uri="{BB962C8B-B14F-4D97-AF65-F5344CB8AC3E}">
        <p14:creationId xmlns:p14="http://schemas.microsoft.com/office/powerpoint/2010/main" val="1679918107"/>
      </p:ext>
    </p:extLst>
  </p:cSld>
  <p:clrMapOvr>
    <a:masterClrMapping/>
  </p:clrMapOvr>
  <p:transition spd="med"/>
</p:sld>
</file>

<file path=ppt/theme/theme1.xml><?xml version="1.0" encoding="utf-8"?>
<a:theme xmlns:a="http://schemas.openxmlformats.org/drawingml/2006/main" name="White">
  <a:themeElements>
    <a:clrScheme name="White">
      <a:dk1>
        <a:srgbClr val="24242B"/>
      </a:dk1>
      <a:lt1>
        <a:srgbClr val="2B2B07"/>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Greycliff CF Demi Bold"/>
        <a:ea typeface="Greycliff CF Demi Bold"/>
        <a:cs typeface="Greycliff CF Demi Bold"/>
      </a:majorFont>
      <a:minorFont>
        <a:latin typeface="Greycliff CF Demi Bold"/>
        <a:ea typeface="Greycliff CF Demi Bold"/>
        <a:cs typeface="Greycliff CF Demi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Greycliff CF Demi Bold"/>
        <a:ea typeface="Greycliff CF Demi Bold"/>
        <a:cs typeface="Greycliff CF Demi Bold"/>
      </a:majorFont>
      <a:minorFont>
        <a:latin typeface="Greycliff CF Demi Bold"/>
        <a:ea typeface="Greycliff CF Demi Bold"/>
        <a:cs typeface="Greycliff CF Demi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1214</TotalTime>
  <Words>513</Words>
  <Application>Microsoft Office PowerPoint</Application>
  <PresentationFormat>Custom</PresentationFormat>
  <Paragraphs>51</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Bespoke Sans Bold</vt:lpstr>
      <vt:lpstr>Greycliff CF Bold</vt:lpstr>
      <vt:lpstr>Greycliff CF Light</vt:lpstr>
      <vt:lpstr>Greycliff CF Regular</vt:lpstr>
      <vt:lpstr>Helvetica Neue</vt:lpstr>
      <vt:lpstr>Helvetica Neue Medium</vt:lpstr>
      <vt:lpstr>source-serif-pro</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ERTAN YILDIZ</dc:creator>
  <cp:lastModifiedBy>SERHAT ATAS</cp:lastModifiedBy>
  <cp:revision>39</cp:revision>
  <dcterms:modified xsi:type="dcterms:W3CDTF">2023-01-05T11:47:51Z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e2daf3e1-36b1-420a-a765-a945c2ff0136</vt:lpwstr>
  </property>
  <property fmtid="{D5CDD505-2E9C-101B-9397-08002B2CF9AE}" pid="3" name="TURKCELLCLASSIFICATION">
    <vt:lpwstr>TURKCELL DAHİLİ</vt:lpwstr>
  </property>
</Properties>
</file>